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s/slide22.xml" ContentType="application/vnd.openxmlformats-officedocument.presentationml.slid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charts/chart1.xml" ContentType="application/vnd.openxmlformats-officedocument.drawingml.chart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2.xml" ContentType="application/vnd.openxmlformats-officedocument.drawingml.chart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Default Extension="xlsx" ContentType="application/vnd.openxmlformats-officedocument.spreadsheetml.sheet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pict" ContentType="image/pict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vml" ContentType="application/vnd.openxmlformats-officedocument.vmlDrawing"/>
  <Default Extension="jpeg" ContentType="image/jpe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8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19.xml" ContentType="application/vnd.openxmlformats-officedocument.presentationml.slide+xml"/>
  <Override PartName="/ppt/slides/slide1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sldIdLst>
    <p:sldId id="256" r:id="rId2"/>
    <p:sldId id="257" r:id="rId3"/>
    <p:sldId id="279" r:id="rId4"/>
    <p:sldId id="272" r:id="rId5"/>
    <p:sldId id="258" r:id="rId6"/>
    <p:sldId id="259" r:id="rId7"/>
    <p:sldId id="260" r:id="rId8"/>
    <p:sldId id="278" r:id="rId9"/>
    <p:sldId id="264" r:id="rId10"/>
    <p:sldId id="276" r:id="rId11"/>
    <p:sldId id="277" r:id="rId12"/>
    <p:sldId id="265" r:id="rId13"/>
    <p:sldId id="275" r:id="rId14"/>
    <p:sldId id="266" r:id="rId15"/>
    <p:sldId id="267" r:id="rId16"/>
    <p:sldId id="268" r:id="rId17"/>
    <p:sldId id="269" r:id="rId18"/>
    <p:sldId id="261" r:id="rId19"/>
    <p:sldId id="262" r:id="rId20"/>
    <p:sldId id="270" r:id="rId21"/>
    <p:sldId id="263" r:id="rId22"/>
    <p:sldId id="271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FFFF99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6398" autoAdjust="0"/>
    <p:restoredTop sz="94650" autoAdjust="0"/>
  </p:normalViewPr>
  <p:slideViewPr>
    <p:cSldViewPr>
      <p:cViewPr varScale="1">
        <p:scale>
          <a:sx n="86" d="100"/>
          <a:sy n="86" d="100"/>
        </p:scale>
        <p:origin x="-104" y="-2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slide" Target="slides/slide6.xml"/><Relationship Id="rId1" Type="http://schemas.openxmlformats.org/officeDocument/2006/relationships/slideMaster" Target="slideMasters/slideMaster1.xml"/><Relationship Id="rId24" Type="http://schemas.openxmlformats.org/officeDocument/2006/relationships/printerSettings" Target="printerSettings/printerSettings1.bin"/><Relationship Id="rId25" Type="http://schemas.openxmlformats.org/officeDocument/2006/relationships/presProps" Target="presProps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7" Type="http://schemas.openxmlformats.org/officeDocument/2006/relationships/theme" Target="theme/theme1.xml"/><Relationship Id="rId14" Type="http://schemas.openxmlformats.org/officeDocument/2006/relationships/slide" Target="slides/slide13.xml"/><Relationship Id="rId23" Type="http://schemas.openxmlformats.org/officeDocument/2006/relationships/slide" Target="slides/slide22.xml"/><Relationship Id="rId4" Type="http://schemas.openxmlformats.org/officeDocument/2006/relationships/slide" Target="slides/slide3.xml"/><Relationship Id="rId28" Type="http://schemas.openxmlformats.org/officeDocument/2006/relationships/tableStyles" Target="tableStyles.xml"/><Relationship Id="rId26" Type="http://schemas.openxmlformats.org/officeDocument/2006/relationships/viewProps" Target="viewProps.xml"/><Relationship Id="rId11" Type="http://schemas.openxmlformats.org/officeDocument/2006/relationships/slide" Target="slides/slide10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3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"/>
  <c:chart>
    <c:plotArea>
      <c:layout>
        <c:manualLayout>
          <c:layoutTarget val="inner"/>
          <c:xMode val="edge"/>
          <c:yMode val="edge"/>
          <c:x val="0.10968491785749"/>
          <c:y val="0.0588915552336597"/>
          <c:w val="0.75126032857004"/>
          <c:h val="0.815746615692616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Huggies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Trial 1</c:v>
                </c:pt>
                <c:pt idx="1">
                  <c:v>Trial 2</c:v>
                </c:pt>
                <c:pt idx="2">
                  <c:v>Trial 3</c:v>
                </c:pt>
                <c:pt idx="3">
                  <c:v>Trial 4</c:v>
                </c:pt>
                <c:pt idx="4">
                  <c:v>Trial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660.0</c:v>
                </c:pt>
                <c:pt idx="1">
                  <c:v>720.0</c:v>
                </c:pt>
                <c:pt idx="2">
                  <c:v>630.0</c:v>
                </c:pt>
                <c:pt idx="3">
                  <c:v>660.0</c:v>
                </c:pt>
                <c:pt idx="4">
                  <c:v>720.0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Pampers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Trial 1</c:v>
                </c:pt>
                <c:pt idx="1">
                  <c:v>Trial 2</c:v>
                </c:pt>
                <c:pt idx="2">
                  <c:v>Trial 3</c:v>
                </c:pt>
                <c:pt idx="3">
                  <c:v>Trial 4</c:v>
                </c:pt>
                <c:pt idx="4">
                  <c:v>Trial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420.0</c:v>
                </c:pt>
                <c:pt idx="1">
                  <c:v>510.0</c:v>
                </c:pt>
                <c:pt idx="2">
                  <c:v>270.0</c:v>
                </c:pt>
                <c:pt idx="3">
                  <c:v>270.0</c:v>
                </c:pt>
                <c:pt idx="4">
                  <c:v>360.0</c:v>
                </c:pt>
              </c:numCache>
            </c:numRef>
          </c:val>
        </c:ser>
        <c:axId val="227582824"/>
        <c:axId val="227589400"/>
      </c:barChart>
      <c:catAx>
        <c:axId val="227582824"/>
        <c:scaling>
          <c:orientation val="minMax"/>
        </c:scaling>
        <c:axPos val="b"/>
        <c:tickLblPos val="nextTo"/>
        <c:crossAx val="227589400"/>
        <c:crosses val="autoZero"/>
        <c:auto val="1"/>
        <c:lblAlgn val="ctr"/>
        <c:lblOffset val="100"/>
      </c:catAx>
      <c:valAx>
        <c:axId val="227589400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Amount </a:t>
                </a:r>
                <a:r>
                  <a:rPr lang="en-US" dirty="0"/>
                  <a:t>of </a:t>
                </a:r>
                <a:r>
                  <a:rPr lang="en-US" dirty="0" smtClean="0"/>
                  <a:t>Water Absorbed (</a:t>
                </a:r>
                <a:r>
                  <a:rPr lang="en-US" dirty="0" err="1" smtClean="0"/>
                  <a:t>mL</a:t>
                </a:r>
                <a:r>
                  <a:rPr lang="en-US" dirty="0" smtClean="0"/>
                  <a:t>)</a:t>
                </a:r>
                <a:endParaRPr lang="en-US" dirty="0"/>
              </a:p>
            </c:rich>
          </c:tx>
          <c:layout>
            <c:manualLayout>
              <c:xMode val="edge"/>
              <c:yMode val="edge"/>
              <c:x val="0.0"/>
              <c:y val="0.212817409017903"/>
            </c:manualLayout>
          </c:layout>
        </c:title>
        <c:numFmt formatCode="General" sourceLinked="1"/>
        <c:tickLblPos val="nextTo"/>
        <c:crossAx val="227582824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Huggies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Huggies</c:v>
                </c:pt>
                <c:pt idx="1">
                  <c:v>Pampers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678.0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Pampers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Huggies</c:v>
                </c:pt>
                <c:pt idx="1">
                  <c:v>Pampers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2.4</c:v>
                </c:pt>
                <c:pt idx="1">
                  <c:v>362.0</c:v>
                </c:pt>
              </c:numCache>
            </c:numRef>
          </c:val>
        </c:ser>
        <c:axId val="227709928"/>
        <c:axId val="227713128"/>
      </c:barChart>
      <c:catAx>
        <c:axId val="227709928"/>
        <c:scaling>
          <c:orientation val="minMax"/>
        </c:scaling>
        <c:axPos val="b"/>
        <c:tickLblPos val="nextTo"/>
        <c:crossAx val="227713128"/>
        <c:crosses val="autoZero"/>
        <c:auto val="1"/>
        <c:lblAlgn val="ctr"/>
        <c:lblOffset val="100"/>
      </c:catAx>
      <c:valAx>
        <c:axId val="227713128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Average Amount of Water Absorbed (mL)</a:t>
                </a:r>
              </a:p>
            </c:rich>
          </c:tx>
          <c:layout/>
        </c:title>
        <c:numFmt formatCode="General" sourceLinked="1"/>
        <c:tickLblPos val="nextTo"/>
        <c:crossAx val="22770992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ict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14B8-8BC2-49C4-B4FE-DF13C5F616AF}" type="datetimeFigureOut">
              <a:rPr lang="en-US" smtClean="0"/>
              <a:pPr/>
              <a:t>11/20/09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14B8-8BC2-49C4-B4FE-DF13C5F616AF}" type="datetimeFigureOut">
              <a:rPr lang="en-US" smtClean="0"/>
              <a:pPr/>
              <a:t>11/20/09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14B8-8BC2-49C4-B4FE-DF13C5F616AF}" type="datetimeFigureOut">
              <a:rPr lang="en-US" smtClean="0"/>
              <a:pPr/>
              <a:t>11/20/09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14B8-8BC2-49C4-B4FE-DF13C5F616AF}" type="datetimeFigureOut">
              <a:rPr lang="en-US" smtClean="0"/>
              <a:pPr/>
              <a:t>11/20/09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14B8-8BC2-49C4-B4FE-DF13C5F616AF}" type="datetimeFigureOut">
              <a:rPr lang="en-US" smtClean="0"/>
              <a:pPr/>
              <a:t>11/20/09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14B8-8BC2-49C4-B4FE-DF13C5F616AF}" type="datetimeFigureOut">
              <a:rPr lang="en-US" smtClean="0"/>
              <a:pPr/>
              <a:t>11/20/09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14B8-8BC2-49C4-B4FE-DF13C5F616AF}" type="datetimeFigureOut">
              <a:rPr lang="en-US" smtClean="0"/>
              <a:pPr/>
              <a:t>11/20/09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14B8-8BC2-49C4-B4FE-DF13C5F616AF}" type="datetimeFigureOut">
              <a:rPr lang="en-US" smtClean="0"/>
              <a:pPr/>
              <a:t>11/20/09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14B8-8BC2-49C4-B4FE-DF13C5F616AF}" type="datetimeFigureOut">
              <a:rPr lang="en-US" smtClean="0"/>
              <a:pPr/>
              <a:t>11/20/09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14B8-8BC2-49C4-B4FE-DF13C5F616AF}" type="datetimeFigureOut">
              <a:rPr lang="en-US" smtClean="0"/>
              <a:pPr/>
              <a:t>11/20/09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14B8-8BC2-49C4-B4FE-DF13C5F616AF}" type="datetimeFigureOut">
              <a:rPr lang="en-US" smtClean="0"/>
              <a:pPr/>
              <a:t>11/20/09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D414B8-8BC2-49C4-B4FE-DF13C5F616AF}" type="datetimeFigureOut">
              <a:rPr lang="en-US" smtClean="0"/>
              <a:pPr/>
              <a:t>11/20/09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D11F5B-3BD0-42EC-885C-ADDDC946A5A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3" Type="http://schemas.openxmlformats.org/officeDocument/2006/relationships/package" Target="../embeddings/Microsoft_Excel_Sheet1.xlsx"/><Relationship Id="rId1" Type="http://schemas.openxmlformats.org/officeDocument/2006/relationships/vmlDrawing" Target="../drawings/vmlDrawing1.v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3" Type="http://schemas.openxmlformats.org/officeDocument/2006/relationships/package" Target="../embeddings/Microsoft_Excel_Sheet2.xlsx"/><Relationship Id="rId1" Type="http://schemas.openxmlformats.org/officeDocument/2006/relationships/vmlDrawing" Target="../drawings/vmlDrawing2.v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Which Diaper Absorbs More?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Caitlyn Connelly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Huggies</a:t>
            </a:r>
            <a:r>
              <a:rPr lang="en-US" dirty="0" smtClean="0"/>
              <a:t> Data Collection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ChangeAspect="1"/>
          </p:cNvGraphicFramePr>
          <p:nvPr>
            <p:ph idx="1"/>
          </p:nvPr>
        </p:nvGraphicFramePr>
        <p:xfrm>
          <a:off x="304800" y="2711450"/>
          <a:ext cx="8348663" cy="2805113"/>
        </p:xfrm>
        <a:graphic>
          <a:graphicData uri="http://schemas.openxmlformats.org/presentationml/2006/ole">
            <p:oleObj spid="_x0000_s1026" name="Worksheet" r:id="rId3" imgW="3213100" imgH="1079500" progId="Excel.Shee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Pampers Data Collection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ChangeAspect="1"/>
          </p:cNvGraphicFramePr>
          <p:nvPr>
            <p:ph idx="1"/>
          </p:nvPr>
        </p:nvGraphicFramePr>
        <p:xfrm>
          <a:off x="533400" y="1676400"/>
          <a:ext cx="8348420" cy="4876800"/>
        </p:xfrm>
        <a:graphic>
          <a:graphicData uri="http://schemas.openxmlformats.org/presentationml/2006/ole">
            <p:oleObj spid="_x0000_s2050" name="Worksheet" r:id="rId3" imgW="3810000" imgH="1549400" progId="Excel.Shee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Amount of Water Absorbed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295400"/>
          <a:ext cx="84582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114800" y="6324600"/>
            <a:ext cx="688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Trials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Average Amount of Water Absorbed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581400" y="618386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886200" y="6172200"/>
            <a:ext cx="192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Brands  of Diapers 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 noticed in the </a:t>
            </a:r>
            <a:r>
              <a:rPr lang="en-US" sz="2400" dirty="0" smtClean="0"/>
              <a:t>Pampers </a:t>
            </a:r>
            <a:r>
              <a:rPr lang="en-US" sz="2400" dirty="0" smtClean="0"/>
              <a:t>brand that the thin netting on the inside seemed to have beads of water laying on it.</a:t>
            </a:r>
          </a:p>
          <a:p>
            <a:r>
              <a:rPr lang="en-US" sz="2400" dirty="0" err="1" smtClean="0"/>
              <a:t>Huggies</a:t>
            </a:r>
            <a:r>
              <a:rPr lang="en-US" sz="2400" dirty="0" smtClean="0"/>
              <a:t> had the same thickness of material on the inside as it did the outside. Also it did not have the waffle appearance on the inside like pampers did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I also noticed that </a:t>
            </a:r>
            <a:r>
              <a:rPr lang="en-US" sz="2400" dirty="0" err="1" smtClean="0"/>
              <a:t>Huggies</a:t>
            </a:r>
            <a:r>
              <a:rPr lang="en-US" sz="2400" dirty="0" smtClean="0"/>
              <a:t> was larger then Pampers, although they were the same size.</a:t>
            </a:r>
            <a:endParaRPr lang="en-US" sz="2400" dirty="0" smtClean="0"/>
          </a:p>
          <a:p>
            <a:r>
              <a:rPr lang="en-US" sz="2400" dirty="0" smtClean="0"/>
              <a:t>I also ripped open the insides of </a:t>
            </a:r>
            <a:r>
              <a:rPr lang="en-US" sz="2400" dirty="0" smtClean="0"/>
              <a:t>both </a:t>
            </a:r>
            <a:r>
              <a:rPr lang="en-US" sz="2400" dirty="0" smtClean="0"/>
              <a:t>diapers to examine the materials used inside, they both looked the same.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     </a:t>
            </a:r>
            <a:r>
              <a:rPr lang="en-US" sz="2400" dirty="0" err="1" smtClean="0"/>
              <a:t>Huggies</a:t>
            </a:r>
            <a:r>
              <a:rPr lang="en-US" sz="2400" dirty="0" smtClean="0"/>
              <a:t> absorbed more water then Pampers, this is because it had more polymers than the other brand. </a:t>
            </a:r>
            <a:r>
              <a:rPr lang="en-US" sz="2400" dirty="0" err="1" smtClean="0"/>
              <a:t>Huggies</a:t>
            </a:r>
            <a:r>
              <a:rPr lang="en-US" sz="2400" dirty="0" smtClean="0"/>
              <a:t> absorbs on average 312 more milliliters than Pampers. My hypothesis therefore was correct.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Weaknesses and Improvements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I could have used more types of diapers. </a:t>
            </a:r>
          </a:p>
          <a:p>
            <a:r>
              <a:rPr lang="en-US" sz="2400" dirty="0" smtClean="0"/>
              <a:t>I could have did more trials with each type of diaper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I should have measured the length and width of each diaper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Studies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 In the future I want to discover if the netting in the Pampers had any effect on the absorbency of the diapers. I would also like to explore the different brands of diapers and compare their different absorbencies.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sz="2400" dirty="0"/>
              <a:t> </a:t>
            </a:r>
            <a:r>
              <a:rPr lang="en-US" sz="2400" dirty="0" smtClean="0"/>
              <a:t>“</a:t>
            </a:r>
            <a:r>
              <a:rPr lang="en-US" sz="2400" dirty="0"/>
              <a:t>Absorb.” 9 May 2009</a:t>
            </a:r>
          </a:p>
          <a:p>
            <a:pPr>
              <a:buNone/>
            </a:pPr>
            <a:r>
              <a:rPr lang="en-US" sz="2400" dirty="0"/>
              <a:t>	&lt;http://www.meriam-webster.com/dictionary/absorb&gt;.</a:t>
            </a:r>
          </a:p>
          <a:p>
            <a:pPr>
              <a:buNone/>
            </a:pPr>
            <a:r>
              <a:rPr lang="en-US" sz="2400" dirty="0"/>
              <a:t>“Absorbency.” 9 May 2009</a:t>
            </a:r>
          </a:p>
          <a:p>
            <a:pPr>
              <a:buNone/>
            </a:pPr>
            <a:r>
              <a:rPr lang="en-US" sz="2400" dirty="0"/>
              <a:t>	&lt;http://www.meriam-webster.com/dictionary/absorbency&gt;.</a:t>
            </a:r>
          </a:p>
          <a:p>
            <a:pPr>
              <a:buNone/>
            </a:pPr>
            <a:r>
              <a:rPr lang="en-US" sz="2400" dirty="0"/>
              <a:t>“Absorbent.” 9 May 2009</a:t>
            </a:r>
          </a:p>
          <a:p>
            <a:pPr>
              <a:buNone/>
            </a:pPr>
            <a:r>
              <a:rPr lang="en-US" sz="2400" dirty="0"/>
              <a:t>	&lt;http://www.meriam-webster.com/dictionary/absorbent&gt;.</a:t>
            </a:r>
          </a:p>
          <a:p>
            <a:pPr>
              <a:buNone/>
            </a:pPr>
            <a:r>
              <a:rPr lang="en-US" sz="2400" dirty="0"/>
              <a:t>“Absorber.” 9 May 2009</a:t>
            </a:r>
          </a:p>
          <a:p>
            <a:pPr>
              <a:buNone/>
            </a:pPr>
            <a:r>
              <a:rPr lang="en-US" sz="2400" dirty="0"/>
              <a:t>	&lt;http://dictionary.reference.com/browse/absorber?gsrc=2446</a:t>
            </a:r>
            <a:r>
              <a:rPr lang="en-US" sz="2400" dirty="0" smtClean="0"/>
              <a:t>&gt;.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52596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sz="3600" dirty="0" smtClean="0"/>
              <a:t>Anderson, Dr. David. “Baby Diaper Polymer.” 24 April 2009</a:t>
            </a:r>
          </a:p>
          <a:p>
            <a:pPr>
              <a:buNone/>
            </a:pPr>
            <a:r>
              <a:rPr lang="en-US" sz="3600" dirty="0" smtClean="0"/>
              <a:t>	&lt;http://www.coolscience.org/coolscience/kidScientists/babydiaper.htm&gt;.</a:t>
            </a:r>
          </a:p>
          <a:p>
            <a:pPr>
              <a:buNone/>
            </a:pPr>
            <a:endParaRPr lang="en-US" sz="3400" dirty="0" smtClean="0"/>
          </a:p>
          <a:p>
            <a:pPr>
              <a:buNone/>
            </a:pPr>
            <a:r>
              <a:rPr lang="en-US" sz="3400" dirty="0" smtClean="0"/>
              <a:t>“</a:t>
            </a:r>
            <a:r>
              <a:rPr lang="en-US" sz="3400" dirty="0"/>
              <a:t>Can You Tell Me More About Diapers for a Student Project?” 28 April 2009</a:t>
            </a:r>
          </a:p>
          <a:p>
            <a:pPr>
              <a:buNone/>
            </a:pPr>
            <a:r>
              <a:rPr lang="en-US" sz="3400" dirty="0"/>
              <a:t>	&lt;http://babycare.custhelp.com/cgi-bin/babycare.cfg/php/enduser/popup_adp.php?p_sid=KmTmNuwj&amp;p_lva=&amp;p_li=&amp;p_faqid=9433&amp;p_created=1202310151&amp;p_sp=cF9zcmNoPTEmcF9zb3J0x2J5PSZwx2dyaWRzb3J0PSZwx3Jvd19jbnQ9MTUzLDE1MyZwX3Byb2RzPTY2JnBfy2F0cz0wJnBfcHy9MS42NiZwx2N2PSZwX3Bhz2U9MQ</a:t>
            </a:r>
            <a:r>
              <a:rPr lang="en-US" sz="3400" dirty="0" smtClean="0"/>
              <a:t>**&gt;.</a:t>
            </a:r>
          </a:p>
          <a:p>
            <a:pPr>
              <a:buNone/>
            </a:pP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A polymer is many molecules strung together to make long chains.</a:t>
            </a:r>
          </a:p>
          <a:p>
            <a:r>
              <a:rPr lang="en-US" sz="2400" dirty="0" smtClean="0"/>
              <a:t>Polymers enhance absorbency.</a:t>
            </a:r>
          </a:p>
          <a:p>
            <a:r>
              <a:rPr lang="en-US" sz="2400" dirty="0" smtClean="0"/>
              <a:t>There are two types of polymers in Pampers diapers.</a:t>
            </a:r>
          </a:p>
          <a:p>
            <a:r>
              <a:rPr lang="en-US" sz="2400" dirty="0" smtClean="0"/>
              <a:t>They are polyethylene and polypropylene. </a:t>
            </a:r>
          </a:p>
          <a:p>
            <a:r>
              <a:rPr lang="en-US" sz="2400" dirty="0" err="1" smtClean="0"/>
              <a:t>Huggies</a:t>
            </a:r>
            <a:r>
              <a:rPr lang="en-US" sz="2400" dirty="0" smtClean="0"/>
              <a:t> contains the polymers: </a:t>
            </a:r>
            <a:r>
              <a:rPr lang="en-US" sz="2400" dirty="0" err="1" smtClean="0"/>
              <a:t>polyacrylate</a:t>
            </a:r>
            <a:r>
              <a:rPr lang="en-US" sz="2400" dirty="0" smtClean="0"/>
              <a:t>,  polypropylene, polyester, and polyethylene.</a:t>
            </a:r>
          </a:p>
          <a:p>
            <a:pPr>
              <a:buNone/>
            </a:pPr>
            <a:r>
              <a:rPr lang="en-US" sz="24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600" dirty="0" smtClean="0"/>
              <a:t>“Colloid.” 25 May 2009</a:t>
            </a:r>
          </a:p>
          <a:p>
            <a:pPr>
              <a:buNone/>
            </a:pPr>
            <a:r>
              <a:rPr lang="en-US" sz="2600" dirty="0" smtClean="0"/>
              <a:t>	&lt;http://www.dictionary.reference.com/browse/colloid&gt;.</a:t>
            </a:r>
          </a:p>
          <a:p>
            <a:pPr>
              <a:buNone/>
            </a:pPr>
            <a:r>
              <a:rPr lang="en-US" sz="2600" dirty="0" smtClean="0"/>
              <a:t>“Gel.” 20 April 2009</a:t>
            </a:r>
          </a:p>
          <a:p>
            <a:pPr>
              <a:buNone/>
            </a:pPr>
            <a:r>
              <a:rPr lang="en-US" sz="2600" dirty="0" smtClean="0"/>
              <a:t>	&lt;http://www.askoxford.com/concise_oed/gel_1?view:get&gt;. </a:t>
            </a:r>
          </a:p>
          <a:p>
            <a:pPr>
              <a:buNone/>
            </a:pPr>
            <a:r>
              <a:rPr lang="en-US" sz="2600" dirty="0" err="1" smtClean="0"/>
              <a:t>Grassino</a:t>
            </a:r>
            <a:r>
              <a:rPr lang="en-US" sz="2600" dirty="0" smtClean="0"/>
              <a:t>, Susana. “Gel: A Short Word With a Long Meaning.” 9 April 2009</a:t>
            </a:r>
          </a:p>
          <a:p>
            <a:pPr>
              <a:buNone/>
            </a:pPr>
            <a:r>
              <a:rPr lang="en-US" sz="2600" dirty="0" smtClean="0"/>
              <a:t>	&lt;http://pslc.ws/macrogllgel.htm&gt;.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sz="2400" dirty="0" smtClean="0"/>
              <a:t>“</a:t>
            </a:r>
            <a:r>
              <a:rPr lang="en-US" sz="2400" dirty="0" err="1"/>
              <a:t>Huggies</a:t>
            </a:r>
            <a:r>
              <a:rPr lang="en-US" sz="2400" dirty="0"/>
              <a:t> Products FAQS.” 29 April 2009</a:t>
            </a:r>
          </a:p>
          <a:p>
            <a:pPr>
              <a:buNone/>
            </a:pPr>
            <a:r>
              <a:rPr lang="en-US" sz="2400" dirty="0"/>
              <a:t>	&lt;http://www.huggieshappybaby.com/products/index.aspx?faqs&amp;_nc=633765409990802447&amp;_nockcheck=true&gt;. </a:t>
            </a:r>
          </a:p>
          <a:p>
            <a:pPr>
              <a:buNone/>
            </a:pPr>
            <a:r>
              <a:rPr lang="en-US" sz="2400" dirty="0" smtClean="0"/>
              <a:t>“Molecule” 19 November 2009</a:t>
            </a:r>
          </a:p>
          <a:p>
            <a:pPr>
              <a:buNone/>
            </a:pPr>
            <a:r>
              <a:rPr lang="en-US" sz="2400" dirty="0" smtClean="0"/>
              <a:t>	&lt;http://www.merriam-webster.com/dictionary/molecule&gt;.</a:t>
            </a:r>
          </a:p>
          <a:p>
            <a:pPr>
              <a:buNone/>
            </a:pPr>
            <a:r>
              <a:rPr lang="en-US" sz="2400" dirty="0" smtClean="0"/>
              <a:t>“</a:t>
            </a:r>
            <a:r>
              <a:rPr lang="en-US" sz="2400" dirty="0"/>
              <a:t>What is a Polymer?” 27 April 2009</a:t>
            </a:r>
          </a:p>
          <a:p>
            <a:pPr>
              <a:buNone/>
            </a:pPr>
            <a:r>
              <a:rPr lang="en-US" sz="2400" dirty="0"/>
              <a:t>	&lt;http://</a:t>
            </a:r>
            <a:r>
              <a:rPr lang="en-US" sz="2400" dirty="0" smtClean="0"/>
              <a:t>pslc.ws.macrogl/kidsmac/basics.1&gt;.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“What is the </a:t>
            </a:r>
            <a:r>
              <a:rPr lang="en-US" sz="2400" dirty="0" err="1" smtClean="0"/>
              <a:t>Grainygel</a:t>
            </a:r>
            <a:r>
              <a:rPr lang="en-US" sz="2400" dirty="0" smtClean="0"/>
              <a:t> like Stuff in Diapers?” 12 May 2009</a:t>
            </a:r>
          </a:p>
          <a:p>
            <a:pPr>
              <a:buNone/>
            </a:pPr>
            <a:r>
              <a:rPr lang="en-US" sz="2400" dirty="0" smtClean="0"/>
              <a:t>	&lt;http://babycare.custhelp.com/cgi_bin/babycare.cfglphplenduser/stdadp.php?p </a:t>
            </a:r>
            <a:r>
              <a:rPr lang="en-US" sz="2400" dirty="0" err="1" smtClean="0"/>
              <a:t>faqid</a:t>
            </a:r>
            <a:r>
              <a:rPr lang="en-US" sz="2400" dirty="0" smtClean="0"/>
              <a:t>=2198&amp;p created=1044986207&amp;p </a:t>
            </a:r>
            <a:r>
              <a:rPr lang="en-US" sz="2400" dirty="0" err="1" smtClean="0"/>
              <a:t>sid</a:t>
            </a:r>
            <a:r>
              <a:rPr lang="en-US" sz="2400" dirty="0" smtClean="0"/>
              <a:t>=Qpw1 </a:t>
            </a:r>
            <a:r>
              <a:rPr lang="en-US" sz="2400" dirty="0" err="1" smtClean="0"/>
              <a:t>Exj&amp;p</a:t>
            </a:r>
            <a:r>
              <a:rPr lang="en-US" sz="2400" dirty="0" smtClean="0"/>
              <a:t> accessibility=0&amp;p redirect=&amp;p </a:t>
            </a:r>
            <a:r>
              <a:rPr lang="en-US" sz="2400" dirty="0" err="1" smtClean="0"/>
              <a:t>lva</a:t>
            </a:r>
            <a:r>
              <a:rPr lang="en-US" sz="2400" dirty="0" smtClean="0"/>
              <a:t>=&amp;p sp=cF9zcmNoPTEmc3Jvd19jbnQ9MjkmcF9wcm9Kcz0mcF9jYXRZPTEyMiZwX3B2PSZwX2NPTEuMTlyJnBfcGFnZT0x&amp;p </a:t>
            </a:r>
            <a:r>
              <a:rPr lang="en-US" sz="2400" dirty="0" err="1" smtClean="0"/>
              <a:t>li</a:t>
            </a:r>
            <a:r>
              <a:rPr lang="en-US" sz="2400" dirty="0" smtClean="0"/>
              <a:t>=&amp;p </a:t>
            </a:r>
            <a:r>
              <a:rPr lang="en-US" sz="2400" dirty="0" err="1" smtClean="0"/>
              <a:t>topview</a:t>
            </a:r>
            <a:r>
              <a:rPr lang="en-US" sz="2400" dirty="0" smtClean="0"/>
              <a:t>=1&gt;.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Vocabulary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Absorb – verb; to suck up.</a:t>
            </a:r>
          </a:p>
          <a:p>
            <a:r>
              <a:rPr lang="en-US" sz="2400" dirty="0" smtClean="0"/>
              <a:t>Polymer – noun; many molecules strung together to make long chains.</a:t>
            </a:r>
          </a:p>
          <a:p>
            <a:r>
              <a:rPr lang="en-US" sz="2400" dirty="0" smtClean="0"/>
              <a:t>Molecule – noun; the smallest particle of a substance that retains all the properties of the substance and is composed of one or more atoms</a:t>
            </a:r>
          </a:p>
          <a:p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Variables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400" b="1" dirty="0" smtClean="0"/>
              <a:t>Independent variable –</a:t>
            </a:r>
            <a:r>
              <a:rPr lang="en-US" sz="2400" dirty="0" smtClean="0"/>
              <a:t> different brands of diapers</a:t>
            </a:r>
          </a:p>
          <a:p>
            <a:pPr>
              <a:buNone/>
            </a:pPr>
            <a:r>
              <a:rPr lang="en-US" sz="2400" b="1" dirty="0" smtClean="0"/>
              <a:t>Dependent variable – </a:t>
            </a:r>
            <a:r>
              <a:rPr lang="en-US" sz="2400" dirty="0" smtClean="0"/>
              <a:t>amount of water absorbed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Purpose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     The purpose of this experiment was to determine which diaper absorbs more water. I wanted to know this because my aunt is pregnant and I wanted to help her out by knowing which diaper absorbs more.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Hypothesis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     If  </a:t>
            </a:r>
            <a:r>
              <a:rPr lang="en-US" sz="2400" dirty="0" err="1" smtClean="0"/>
              <a:t>Huggies</a:t>
            </a:r>
            <a:r>
              <a:rPr lang="en-US" sz="2400" dirty="0" smtClean="0"/>
              <a:t> has more polymers than Pampers  then it absorbs more water.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Materials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1 Scale</a:t>
            </a:r>
          </a:p>
          <a:p>
            <a:r>
              <a:rPr lang="en-US" sz="2400" dirty="0" smtClean="0"/>
              <a:t>5 </a:t>
            </a:r>
            <a:r>
              <a:rPr lang="en-US" sz="2400" dirty="0" err="1" smtClean="0"/>
              <a:t>Huggies</a:t>
            </a:r>
            <a:r>
              <a:rPr lang="en-US" sz="2400" dirty="0" smtClean="0"/>
              <a:t> diapers </a:t>
            </a:r>
          </a:p>
          <a:p>
            <a:r>
              <a:rPr lang="en-US" sz="2400" dirty="0" smtClean="0"/>
              <a:t>5 Pampers diapers</a:t>
            </a:r>
          </a:p>
          <a:p>
            <a:r>
              <a:rPr lang="en-US" sz="2400" dirty="0" smtClean="0"/>
              <a:t>Syringe </a:t>
            </a:r>
          </a:p>
          <a:p>
            <a:r>
              <a:rPr lang="en-US" sz="2400" dirty="0" smtClean="0"/>
              <a:t>6 Drops of food dye</a:t>
            </a:r>
          </a:p>
          <a:p>
            <a:r>
              <a:rPr lang="en-US" sz="2400" dirty="0" smtClean="0"/>
              <a:t>Water</a:t>
            </a:r>
          </a:p>
          <a:p>
            <a:r>
              <a:rPr lang="en-US" sz="2400" dirty="0" smtClean="0"/>
              <a:t>2 Glasses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First, take two glasses and fill them with water.</a:t>
            </a:r>
          </a:p>
          <a:p>
            <a:r>
              <a:rPr lang="en-US" sz="2400" dirty="0" smtClean="0"/>
              <a:t>Then, add six drops of food dye to each glass.</a:t>
            </a:r>
          </a:p>
          <a:p>
            <a:r>
              <a:rPr lang="en-US" sz="2400" dirty="0" smtClean="0"/>
              <a:t>Make sure your diapers are all the same size.</a:t>
            </a:r>
          </a:p>
          <a:p>
            <a:pPr>
              <a:buNone/>
            </a:pP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Procedure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029200"/>
          </a:xfrm>
        </p:spPr>
        <p:txBody>
          <a:bodyPr>
            <a:noAutofit/>
          </a:bodyPr>
          <a:lstStyle/>
          <a:p>
            <a:pPr marL="914400" lvl="1" indent="-457200">
              <a:buFont typeface="+mj-lt"/>
              <a:buAutoNum type="arabicPeriod"/>
            </a:pPr>
            <a:r>
              <a:rPr lang="en-US" sz="2400" dirty="0" smtClean="0"/>
              <a:t>First weigh the diaper and record the weight.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 smtClean="0"/>
              <a:t>Using a syringe add colored water to the diaper until it can’t absorb anymore.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 smtClean="0"/>
              <a:t>After the diaper reaches its maximum absorption, dispose of the extra water the diaper didn’t absorb.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 smtClean="0"/>
              <a:t>Then, weigh the diaper again and record the weight.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 smtClean="0"/>
              <a:t>Next, subtract the second weight from the first weight to determine how much water the diaper absorbed.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 smtClean="0"/>
              <a:t>Record the difference.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 smtClean="0"/>
              <a:t>Repeat steps 1-6 for nine more diapers.</a:t>
            </a:r>
          </a:p>
          <a:p>
            <a:pPr marL="914400" lvl="1" indent="-457200">
              <a:buNone/>
            </a:pPr>
            <a:r>
              <a:rPr lang="en-US" sz="2400" dirty="0" smtClean="0"/>
              <a:t>*Note: You can refill the glasses as many times as needed or use more glasses. </a:t>
            </a:r>
          </a:p>
          <a:p>
            <a:pPr marL="914400" lvl="1" indent="-457200">
              <a:buFont typeface="+mj-lt"/>
              <a:buAutoNum type="arabicPeriod"/>
            </a:pP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754</TotalTime>
  <Words>1053</Words>
  <Application>Microsoft Office PowerPoint</Application>
  <PresentationFormat>On-screen Show (4:3)</PresentationFormat>
  <Paragraphs>94</Paragraphs>
  <Slides>22</Slides>
  <Notes>0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Office Theme</vt:lpstr>
      <vt:lpstr>Worksheet</vt:lpstr>
      <vt:lpstr>Microsoft Excel Sheet</vt:lpstr>
      <vt:lpstr>Which Diaper Absorbs More?</vt:lpstr>
      <vt:lpstr>Research</vt:lpstr>
      <vt:lpstr>Vocabulary</vt:lpstr>
      <vt:lpstr>Variables </vt:lpstr>
      <vt:lpstr>Purpose</vt:lpstr>
      <vt:lpstr>Hypothesis</vt:lpstr>
      <vt:lpstr>Materials</vt:lpstr>
      <vt:lpstr>Set Up</vt:lpstr>
      <vt:lpstr>Procedure</vt:lpstr>
      <vt:lpstr>Huggies Data Collection</vt:lpstr>
      <vt:lpstr>Pampers Data Collection</vt:lpstr>
      <vt:lpstr>Amount of Water Absorbed</vt:lpstr>
      <vt:lpstr>Average Amount of Water Absorbed</vt:lpstr>
      <vt:lpstr>Analysis</vt:lpstr>
      <vt:lpstr>Conclusion</vt:lpstr>
      <vt:lpstr>Weaknesses and Improvements</vt:lpstr>
      <vt:lpstr>Future Studies</vt:lpstr>
      <vt:lpstr>Sources</vt:lpstr>
      <vt:lpstr>Sources</vt:lpstr>
      <vt:lpstr>Sources</vt:lpstr>
      <vt:lpstr>Sources</vt:lpstr>
      <vt:lpstr>Sources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Caitlyn Connelly</dc:creator>
  <cp:lastModifiedBy>BTSD</cp:lastModifiedBy>
  <cp:revision>59</cp:revision>
  <dcterms:created xsi:type="dcterms:W3CDTF">2009-11-20T18:06:25Z</dcterms:created>
  <dcterms:modified xsi:type="dcterms:W3CDTF">2009-11-20T18:40:53Z</dcterms:modified>
</cp:coreProperties>
</file>